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1134" r:id="rId2"/>
    <p:sldId id="1174" r:id="rId3"/>
    <p:sldId id="1138" r:id="rId4"/>
    <p:sldId id="619" r:id="rId5"/>
    <p:sldId id="580" r:id="rId6"/>
    <p:sldId id="1183" r:id="rId7"/>
    <p:sldId id="620" r:id="rId8"/>
    <p:sldId id="1180" r:id="rId9"/>
    <p:sldId id="621" r:id="rId10"/>
    <p:sldId id="1181" r:id="rId11"/>
    <p:sldId id="622" r:id="rId12"/>
    <p:sldId id="890" r:id="rId13"/>
    <p:sldId id="1184" r:id="rId14"/>
    <p:sldId id="598" r:id="rId15"/>
    <p:sldId id="1070" r:id="rId16"/>
    <p:sldId id="1112" r:id="rId17"/>
    <p:sldId id="1185" r:id="rId18"/>
    <p:sldId id="1099" r:id="rId1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E1"/>
    <a:srgbClr val="FF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>
        <p:scale>
          <a:sx n="100" d="100"/>
          <a:sy n="100" d="100"/>
        </p:scale>
        <p:origin x="918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18DE4-91D7-4C2A-9BE2-98D5C5F959AB}" type="datetimeFigureOut">
              <a:rPr lang="es-CL" smtClean="0"/>
              <a:t>21-05-2021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6C438-D73F-4EBA-9AB5-CA549CAF4D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4754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1F979-A73D-40D8-9D1C-AA93F4C52C46}" type="slidenum">
              <a:rPr lang="es-EC" smtClean="0"/>
              <a:pPr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441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971987-BDE2-4D20-B46A-B8C422F79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5CBC38-F8B4-4523-9BF9-43E6D7E32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D674AE-1575-4ED7-B04B-399CEE6C7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21-05-2021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F8CDC5-93D5-4D7D-8999-25F65BD52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06C231-547A-4EBC-9C3C-1AC218DFD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031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C22295-4298-4836-BCC1-9371283D4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7CC6B1-B6D5-4A9D-B3F6-B933DFF309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403D79-AE88-45B8-98CB-B53D82CA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21-05-2021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79B176-3336-4CB7-9CC8-5D53DFF8E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AC2DBC-09C1-4E96-865E-57DD3A30D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785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4A0DBA8-C97D-47EA-94C3-FCD2B076A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546591-E47F-46E1-B629-3B9470AF5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75BB08-A935-48BE-B5CB-3EEA22F70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21-05-2021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F0B351-3A3E-49E9-BCB2-0C90D550A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975632-649F-4137-BA5B-1DA5269E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135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97BCB6-AABC-4D43-AB9B-34364C61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266C05-B290-4958-B595-CFDBD115C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E58AF8-C1BC-41B6-A307-4271D7BD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21-05-2021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098813-B95E-4602-8064-7ACBA278B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E20BE0-5FD5-46E3-AF9D-F92940ECC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024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4ACCE-F42A-48C2-BB67-C9518A0C8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300354-8E74-46EC-BB5F-37F0483B5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FBEBAA-6803-4077-B64A-7DBB9951F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21-05-2021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297A70-9C02-4D32-ADBC-65DD76032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7549BA-0483-4B11-8A17-A4809E41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821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6E583-C0F5-4617-BF91-6A7A18D54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062F7D-5D3D-46C2-ADAE-FDE3DB81C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7975B0-672E-4D7D-85F7-8010C8130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7EEFE6-FBC7-4D25-8407-77268FEB2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21-05-2021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63D0AF-3570-4FE4-90DE-D1F485DE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2AD7E9-440F-4781-A622-DD3CFFF24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28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F04A1-56DF-49CB-84B6-B1B69ED1A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E269DF-1B9D-4A41-B909-A0A7B100D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BAD8964-21B3-4E90-9541-C0576D2C7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ED8490-6C52-45E5-8C27-30F06EE6C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F3D3CEC-2C17-4F46-9A25-A810DBBB8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CF48D49-F867-48F4-BA6E-782E9D544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21-05-2021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AC29DEA-BF74-4E7F-9FDD-72F390B8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CB193EE-7F8C-4E38-9EC4-7A263E208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023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4EAD40-D484-4628-9EF9-24AD2139B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85C7A9-55AF-419A-9F0F-0A2B5F0BB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21-05-2021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B28F1B9-928F-4056-AE21-08E3A4C8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25D6BA8-3856-4CB1-A96F-3BE6736FD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790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1BD5092-0132-4438-A3AA-2AF61D659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21-05-2021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CF11D73-FC92-4CBD-960B-191E11D4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0EB5E7-D757-441E-9D37-80C889A78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784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E52B4-538D-4F60-B157-FF5EDE949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B76A50-0AC0-4227-B534-84F2EF6C4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FAA588-3CCC-4BA2-BBA6-754D66CFB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A5B8F4-374E-4348-8A3C-8ADDCD614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21-05-2021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A355E7-B627-4F5F-8AA3-3A975CF20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5F9DD1-4E8E-4F2D-A7FC-C12B923FF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0841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5A0B03-851C-4EED-8F92-14196E43C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3AC504-9BF9-4C5E-9AF1-9AF0555A26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AE9B88-18F8-474A-9E2C-F36D4F3B5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93F911-5C49-4FEE-B3EC-D0A3E0B47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21-05-2021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EBB6151-CB01-4CC3-BD87-58ED06FF3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679798-B4A6-4F49-B63E-4F35FF42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718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4048E5C-8E34-4F89-9911-D3FC3C94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48B6E3-613A-4030-8639-82CAC31F1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92733A-220D-4494-A978-E9BF6FF34C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6A75C-86E7-49E3-A545-746C6494F017}" type="datetimeFigureOut">
              <a:rPr lang="es-CL" smtClean="0"/>
              <a:t>21-05-2021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996326-45B2-4A49-961A-9C23DAE21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9BC50B-12DB-4D24-97D1-627B0D9FF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034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8">
            <a:extLst>
              <a:ext uri="{FF2B5EF4-FFF2-40B4-BE49-F238E27FC236}">
                <a16:creationId xmlns:a16="http://schemas.microsoft.com/office/drawing/2014/main" id="{AC4535EE-584B-46AA-895E-3BED94A04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69070" y="929244"/>
            <a:ext cx="5853859" cy="49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506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8A1A35F-58B9-4117-90D4-109CA5B050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658" y="1876426"/>
            <a:ext cx="10579195" cy="443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E9549F8-7741-4DC3-8AF8-E1094D5E6906}"/>
              </a:ext>
            </a:extLst>
          </p:cNvPr>
          <p:cNvSpPr/>
          <p:nvPr/>
        </p:nvSpPr>
        <p:spPr>
          <a:xfrm>
            <a:off x="352426" y="1325942"/>
            <a:ext cx="99155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i="1" dirty="0">
                <a:solidFill>
                  <a:srgbClr val="C00000"/>
                </a:solidFill>
                <a:latin typeface="+mj-lt"/>
                <a:ea typeface="Verdana" panose="020B0604030504040204" pitchFamily="34" charset="0"/>
              </a:rPr>
              <a:t>FIGURA 5.10.2.6 Condiciones de Combustión Súbita Generalizada en un Recinto (Flashover).</a:t>
            </a:r>
          </a:p>
        </p:txBody>
      </p:sp>
      <p:sp>
        <p:nvSpPr>
          <p:cNvPr id="9" name="1 Rectángulo redondeado">
            <a:extLst>
              <a:ext uri="{FF2B5EF4-FFF2-40B4-BE49-F238E27FC236}">
                <a16:creationId xmlns:a16="http://schemas.microsoft.com/office/drawing/2014/main" id="{68633F06-A2B4-461B-8A7C-D812C78D66BE}"/>
              </a:ext>
            </a:extLst>
          </p:cNvPr>
          <p:cNvSpPr/>
          <p:nvPr/>
        </p:nvSpPr>
        <p:spPr>
          <a:xfrm>
            <a:off x="1454769" y="312039"/>
            <a:ext cx="8833104" cy="689082"/>
          </a:xfrm>
          <a:prstGeom prst="roundRect">
            <a:avLst>
              <a:gd name="adj" fmla="val 50000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07000"/>
              </a:lnSpc>
              <a:spcBef>
                <a:spcPct val="0"/>
              </a:spcBef>
            </a:pPr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COMBUSTIÓN SÚBITA GENERALIZADA O </a:t>
            </a:r>
            <a:r>
              <a:rPr lang="es-EC" altLang="es-EC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FLASHOVER</a:t>
            </a:r>
            <a:endParaRPr lang="es-E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75769238"/>
      </p:ext>
    </p:extLst>
  </p:cSld>
  <p:clrMapOvr>
    <a:masterClrMapping/>
  </p:clrMapOvr>
  <p:transition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Imagen 2">
            <a:extLst>
              <a:ext uri="{FF2B5EF4-FFF2-40B4-BE49-F238E27FC236}">
                <a16:creationId xmlns:a16="http://schemas.microsoft.com/office/drawing/2014/main" id="{8AA49204-047F-499A-A8F1-F5C0FDD74F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087" y="1905001"/>
            <a:ext cx="10439051" cy="436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CBDBAE6-75AB-4167-AD6F-2EA6E324F3C2}"/>
              </a:ext>
            </a:extLst>
          </p:cNvPr>
          <p:cNvSpPr/>
          <p:nvPr/>
        </p:nvSpPr>
        <p:spPr>
          <a:xfrm>
            <a:off x="235347" y="1283784"/>
            <a:ext cx="9337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i="1" dirty="0">
                <a:solidFill>
                  <a:srgbClr val="C00000"/>
                </a:solidFill>
                <a:latin typeface="+mj-lt"/>
                <a:ea typeface="Verdana" panose="020B0604030504040204" pitchFamily="34" charset="0"/>
              </a:rPr>
              <a:t>FIGURA 5.10.2.7 Post-Flashover o Extensión del Fuego a toda la Habitación en un Recinto Cerrado</a:t>
            </a:r>
          </a:p>
        </p:txBody>
      </p:sp>
      <p:sp>
        <p:nvSpPr>
          <p:cNvPr id="5" name="1 Rectángulo redondeado">
            <a:extLst>
              <a:ext uri="{FF2B5EF4-FFF2-40B4-BE49-F238E27FC236}">
                <a16:creationId xmlns:a16="http://schemas.microsoft.com/office/drawing/2014/main" id="{FAD31CDA-A085-4DA3-A438-88C33DEFAD23}"/>
              </a:ext>
            </a:extLst>
          </p:cNvPr>
          <p:cNvSpPr/>
          <p:nvPr/>
        </p:nvSpPr>
        <p:spPr>
          <a:xfrm>
            <a:off x="1454769" y="312039"/>
            <a:ext cx="8833104" cy="689082"/>
          </a:xfrm>
          <a:prstGeom prst="roundRect">
            <a:avLst>
              <a:gd name="adj" fmla="val 50000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07000"/>
              </a:lnSpc>
              <a:spcBef>
                <a:spcPct val="0"/>
              </a:spcBef>
            </a:pPr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COMBUSTIÓN SÚBITA GENERALIZADA O </a:t>
            </a:r>
            <a:r>
              <a:rPr lang="es-EC" altLang="es-EC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FLASHOVER</a:t>
            </a:r>
            <a:endParaRPr lang="es-E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85349057"/>
      </p:ext>
    </p:extLst>
  </p:cSld>
  <p:clrMapOvr>
    <a:masterClrMapping/>
  </p:clrMapOvr>
  <p:transition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Rectángulo redondeado">
            <a:extLst>
              <a:ext uri="{FF2B5EF4-FFF2-40B4-BE49-F238E27FC236}">
                <a16:creationId xmlns:a16="http://schemas.microsoft.com/office/drawing/2014/main" id="{FAD31CDA-A085-4DA3-A438-88C33DEFAD23}"/>
              </a:ext>
            </a:extLst>
          </p:cNvPr>
          <p:cNvSpPr/>
          <p:nvPr/>
        </p:nvSpPr>
        <p:spPr>
          <a:xfrm>
            <a:off x="133350" y="1655775"/>
            <a:ext cx="3552826" cy="3356531"/>
          </a:xfrm>
          <a:prstGeom prst="roundRect">
            <a:avLst>
              <a:gd name="adj" fmla="val 50000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07000"/>
              </a:lnSpc>
              <a:spcBef>
                <a:spcPct val="0"/>
              </a:spcBef>
            </a:pPr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COMBUSTIÓN SÚBITA GENERALIZADA </a:t>
            </a:r>
          </a:p>
          <a:p>
            <a:pPr algn="ctr">
              <a:lnSpc>
                <a:spcPct val="107000"/>
              </a:lnSpc>
              <a:spcBef>
                <a:spcPct val="0"/>
              </a:spcBef>
            </a:pPr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 </a:t>
            </a:r>
          </a:p>
          <a:p>
            <a:pPr algn="ctr">
              <a:lnSpc>
                <a:spcPct val="107000"/>
              </a:lnSpc>
              <a:spcBef>
                <a:spcPct val="0"/>
              </a:spcBef>
            </a:pPr>
            <a:r>
              <a:rPr lang="es-EC" altLang="es-EC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FLASHOVER</a:t>
            </a:r>
            <a:endParaRPr lang="es-E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19255711_119355562001768_1317826881310949376_n">
            <a:hlinkClick r:id="" action="ppaction://media"/>
            <a:extLst>
              <a:ext uri="{FF2B5EF4-FFF2-40B4-BE49-F238E27FC236}">
                <a16:creationId xmlns:a16="http://schemas.microsoft.com/office/drawing/2014/main" id="{BEC61B07-51CE-492B-82CE-4948FEDAE92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33851" y="312235"/>
            <a:ext cx="8058150" cy="604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2640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ángulo 6">
            <a:extLst>
              <a:ext uri="{FF2B5EF4-FFF2-40B4-BE49-F238E27FC236}">
                <a16:creationId xmlns:a16="http://schemas.microsoft.com/office/drawing/2014/main" id="{6CF8B048-728E-4D50-95F9-06EF045E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498" y="2767280"/>
            <a:ext cx="6947646" cy="13234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lvl="1"/>
            <a:endParaRPr lang="es-EC" altLang="es-EC" dirty="0"/>
          </a:p>
        </p:txBody>
      </p:sp>
      <p:sp>
        <p:nvSpPr>
          <p:cNvPr id="7" name="1 Rectángulo redondeado">
            <a:extLst>
              <a:ext uri="{FF2B5EF4-FFF2-40B4-BE49-F238E27FC236}">
                <a16:creationId xmlns:a16="http://schemas.microsoft.com/office/drawing/2014/main" id="{EA887E2F-D68D-44AD-953E-7228582BE5D8}"/>
              </a:ext>
            </a:extLst>
          </p:cNvPr>
          <p:cNvSpPr/>
          <p:nvPr/>
        </p:nvSpPr>
        <p:spPr>
          <a:xfrm>
            <a:off x="594471" y="858890"/>
            <a:ext cx="10553700" cy="2950542"/>
          </a:xfrm>
          <a:prstGeom prst="roundRect">
            <a:avLst>
              <a:gd name="adj" fmla="val 50000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lvl="1" algn="ctr">
              <a:lnSpc>
                <a:spcPct val="107000"/>
              </a:lnSpc>
              <a:spcBef>
                <a:spcPct val="0"/>
              </a:spcBef>
            </a:pPr>
            <a:r>
              <a:rPr lang="es-MX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¿Qué diferencia un </a:t>
            </a:r>
            <a:r>
              <a:rPr lang="es-MX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FLASHOVER</a:t>
            </a:r>
          </a:p>
          <a:p>
            <a:pPr lvl="1" algn="ctr">
              <a:lnSpc>
                <a:spcPct val="107000"/>
              </a:lnSpc>
              <a:spcBef>
                <a:spcPct val="0"/>
              </a:spcBef>
            </a:pPr>
            <a:r>
              <a:rPr lang="es-MX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 un </a:t>
            </a:r>
            <a:r>
              <a:rPr lang="es-MX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BACKDRAFT</a:t>
            </a:r>
            <a:r>
              <a:rPr lang="es-MX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4" name="1 Rectángulo redondeado">
            <a:extLst>
              <a:ext uri="{FF2B5EF4-FFF2-40B4-BE49-F238E27FC236}">
                <a16:creationId xmlns:a16="http://schemas.microsoft.com/office/drawing/2014/main" id="{968D002B-CFC2-4507-8455-754295B9F67E}"/>
              </a:ext>
            </a:extLst>
          </p:cNvPr>
          <p:cNvSpPr/>
          <p:nvPr/>
        </p:nvSpPr>
        <p:spPr>
          <a:xfrm>
            <a:off x="219075" y="3110747"/>
            <a:ext cx="10553700" cy="2950542"/>
          </a:xfrm>
          <a:prstGeom prst="roundRect">
            <a:avLst>
              <a:gd name="adj" fmla="val 50000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marL="1143000" lvl="1" indent="-685800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MX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Dinámica de fuego Involucrada</a:t>
            </a:r>
          </a:p>
          <a:p>
            <a:pPr marL="1143000" lvl="1" indent="-685800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MX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Velocidad del frente de llama</a:t>
            </a:r>
          </a:p>
        </p:txBody>
      </p:sp>
    </p:spTree>
    <p:extLst>
      <p:ext uri="{BB962C8B-B14F-4D97-AF65-F5344CB8AC3E}">
        <p14:creationId xmlns:p14="http://schemas.microsoft.com/office/powerpoint/2010/main" val="2129688165"/>
      </p:ext>
    </p:extLst>
  </p:cSld>
  <p:clrMapOvr>
    <a:masterClrMapping/>
  </p:clrMapOvr>
  <p:transition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008C0B-9735-4AE7-BA8D-9BF799486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080" y="301583"/>
            <a:ext cx="6173808" cy="85747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07000"/>
              </a:lnSpc>
            </a:pPr>
            <a:r>
              <a:rPr lang="es-C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EXPLOSIONES </a:t>
            </a:r>
            <a:r>
              <a:rPr lang="es-C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 combustiones rápidas)  </a:t>
            </a:r>
            <a:endParaRPr lang="es-CL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68F1D2-CFCA-478A-9196-CD4C38EB2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1080" y="1989448"/>
            <a:ext cx="8289840" cy="36618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sz="2400" b="1" dirty="0"/>
              <a:t>3.3.56 Explosión. </a:t>
            </a:r>
            <a:r>
              <a:rPr lang="es-EC" sz="2400" dirty="0"/>
              <a:t>Conversión instantánea de la energía potencial (química o mecánica) en energía cinética con la consiguiente producción y liberación de gases a presión o liberación de un gas que estaba a presión. Estos gases a presión realizan un trabajo mecánico, como mover, cambiar o empujar los materiales que hay alrededor.</a:t>
            </a:r>
          </a:p>
          <a:p>
            <a:pPr marL="0" indent="0" algn="just">
              <a:buNone/>
            </a:pPr>
            <a:r>
              <a:rPr lang="es-EC" sz="2400" b="1" dirty="0"/>
              <a:t>3.3.58 Explosivo. </a:t>
            </a:r>
            <a:r>
              <a:rPr lang="es-EC" sz="2400" dirty="0"/>
              <a:t>Mezcla, compuesto químico o dispositivo que funciona por explosión.</a:t>
            </a:r>
          </a:p>
          <a:p>
            <a:pPr marL="0" indent="0" algn="just">
              <a:buNone/>
            </a:pPr>
            <a:r>
              <a:rPr lang="es-EC" sz="2400" b="1" dirty="0"/>
              <a:t>3.3.59 Material Explosivo. </a:t>
            </a:r>
            <a:r>
              <a:rPr lang="es-EC" sz="2400" dirty="0"/>
              <a:t>Cualquier material que pueda actuar como combustible de una explosión.</a:t>
            </a:r>
          </a:p>
          <a:p>
            <a:pPr marL="0" indent="0" algn="just">
              <a:buNone/>
            </a:pPr>
            <a:endParaRPr lang="es-CL" sz="24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9DC2CC1-F7AA-443F-8F3B-21C26A7652A6}"/>
              </a:ext>
            </a:extLst>
          </p:cNvPr>
          <p:cNvSpPr/>
          <p:nvPr/>
        </p:nvSpPr>
        <p:spPr>
          <a:xfrm>
            <a:off x="4560248" y="1016658"/>
            <a:ext cx="5680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sz="2000" b="1" dirty="0">
                <a:solidFill>
                  <a:schemeClr val="tx2"/>
                </a:solidFill>
              </a:rPr>
              <a:t>Velocidad del frente de llama de 1 m/s a 340 m/s 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42196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6 Imagen" descr="emocion.gi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9"/>
          <a:stretch/>
        </p:blipFill>
        <p:spPr bwMode="auto">
          <a:xfrm>
            <a:off x="1895475" y="37978"/>
            <a:ext cx="10296525" cy="682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F3C2E33-15C4-413C-808A-8A5EE388CEE6}"/>
              </a:ext>
            </a:extLst>
          </p:cNvPr>
          <p:cNvSpPr/>
          <p:nvPr/>
        </p:nvSpPr>
        <p:spPr>
          <a:xfrm>
            <a:off x="153489" y="474677"/>
            <a:ext cx="4926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C" sz="3200" b="1" i="1" dirty="0">
                <a:solidFill>
                  <a:schemeClr val="bg1"/>
                </a:solidFill>
                <a:latin typeface="arial" panose="020B0604020202020204" pitchFamily="34" charset="0"/>
              </a:rPr>
              <a:t>Gracias por su atención.</a:t>
            </a:r>
            <a:endParaRPr lang="es-EC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17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0F3A18BF-EB4B-4DDF-9E91-B51389EED0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31291" y="1483559"/>
            <a:ext cx="2580014" cy="68236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C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Síguenos…!!!</a:t>
            </a:r>
          </a:p>
        </p:txBody>
      </p:sp>
      <p:pic>
        <p:nvPicPr>
          <p:cNvPr id="64514" name="Picture 2">
            <a:extLst>
              <a:ext uri="{FF2B5EF4-FFF2-40B4-BE49-F238E27FC236}">
                <a16:creationId xmlns:a16="http://schemas.microsoft.com/office/drawing/2014/main" id="{07B5F7A5-EAC8-4B4B-B13D-8427D470F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5160" y="935082"/>
            <a:ext cx="6943413" cy="471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25F710CE-58C0-464B-8349-F75F0F5AD61C}"/>
              </a:ext>
            </a:extLst>
          </p:cNvPr>
          <p:cNvSpPr txBox="1">
            <a:spLocks/>
          </p:cNvSpPr>
          <p:nvPr/>
        </p:nvSpPr>
        <p:spPr>
          <a:xfrm>
            <a:off x="6459969" y="499180"/>
            <a:ext cx="53998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www.detlautaro.com</a:t>
            </a:r>
          </a:p>
        </p:txBody>
      </p:sp>
    </p:spTree>
    <p:extLst>
      <p:ext uri="{BB962C8B-B14F-4D97-AF65-F5344CB8AC3E}">
        <p14:creationId xmlns:p14="http://schemas.microsoft.com/office/powerpoint/2010/main" val="1062063557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6791050C-2837-4F22-864A-5FD3EFDDF9AE}"/>
              </a:ext>
            </a:extLst>
          </p:cNvPr>
          <p:cNvSpPr/>
          <p:nvPr/>
        </p:nvSpPr>
        <p:spPr>
          <a:xfrm>
            <a:off x="1" y="1"/>
            <a:ext cx="12191999" cy="885824"/>
          </a:xfrm>
          <a:prstGeom prst="rect">
            <a:avLst/>
          </a:prstGeom>
          <a:solidFill>
            <a:srgbClr val="002060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8BCE562E-1727-4E3C-BBCA-80F156D7C7C5}"/>
              </a:ext>
            </a:extLst>
          </p:cNvPr>
          <p:cNvCxnSpPr>
            <a:cxnSpLocks/>
          </p:cNvCxnSpPr>
          <p:nvPr/>
        </p:nvCxnSpPr>
        <p:spPr>
          <a:xfrm>
            <a:off x="0" y="745148"/>
            <a:ext cx="12192000" cy="0"/>
          </a:xfrm>
          <a:prstGeom prst="line">
            <a:avLst/>
          </a:prstGeom>
          <a:ln w="38100"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ítulo 1">
            <a:extLst>
              <a:ext uri="{FF2B5EF4-FFF2-40B4-BE49-F238E27FC236}">
                <a16:creationId xmlns:a16="http://schemas.microsoft.com/office/drawing/2014/main" id="{9B6929FD-3A47-470D-A8FD-30ED126D5884}"/>
              </a:ext>
            </a:extLst>
          </p:cNvPr>
          <p:cNvSpPr txBox="1">
            <a:spLocks/>
          </p:cNvSpPr>
          <p:nvPr/>
        </p:nvSpPr>
        <p:spPr>
          <a:xfrm>
            <a:off x="133350" y="149657"/>
            <a:ext cx="11925299" cy="4549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nada MN"/>
                <a:cs typeface="Kannada MN"/>
              </a:rPr>
              <a:t>DET Lautaro Internacional                                                                </a:t>
            </a:r>
            <a:r>
              <a:rPr lang="es-MX" sz="240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nada MN"/>
                <a:cs typeface="Kannada MN"/>
              </a:rPr>
              <a:t>www.detlautaro.com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4A62D06-A9AC-4AF8-8171-2CEB9FF4A6C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4278" y="2769929"/>
            <a:ext cx="3320220" cy="2299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04A918A-CA07-48D4-86DA-B368F5C42512}"/>
              </a:ext>
            </a:extLst>
          </p:cNvPr>
          <p:cNvSpPr txBox="1">
            <a:spLocks/>
          </p:cNvSpPr>
          <p:nvPr/>
        </p:nvSpPr>
        <p:spPr>
          <a:xfrm>
            <a:off x="3724886" y="3196141"/>
            <a:ext cx="7223806" cy="12270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_tradnl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FLASHOVER</a:t>
            </a:r>
            <a:endParaRPr lang="es-MX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2902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8">
            <a:extLst>
              <a:ext uri="{FF2B5EF4-FFF2-40B4-BE49-F238E27FC236}">
                <a16:creationId xmlns:a16="http://schemas.microsoft.com/office/drawing/2014/main" id="{AC4535EE-584B-46AA-895E-3BED94A04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69070" y="929244"/>
            <a:ext cx="5853859" cy="49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506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6791050C-2837-4F22-864A-5FD3EFDDF9AE}"/>
              </a:ext>
            </a:extLst>
          </p:cNvPr>
          <p:cNvSpPr/>
          <p:nvPr/>
        </p:nvSpPr>
        <p:spPr>
          <a:xfrm>
            <a:off x="1" y="1"/>
            <a:ext cx="12191999" cy="885824"/>
          </a:xfrm>
          <a:prstGeom prst="rect">
            <a:avLst/>
          </a:prstGeom>
          <a:solidFill>
            <a:srgbClr val="002060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8BCE562E-1727-4E3C-BBCA-80F156D7C7C5}"/>
              </a:ext>
            </a:extLst>
          </p:cNvPr>
          <p:cNvCxnSpPr>
            <a:cxnSpLocks/>
          </p:cNvCxnSpPr>
          <p:nvPr/>
        </p:nvCxnSpPr>
        <p:spPr>
          <a:xfrm>
            <a:off x="0" y="745148"/>
            <a:ext cx="12192000" cy="0"/>
          </a:xfrm>
          <a:prstGeom prst="line">
            <a:avLst/>
          </a:prstGeom>
          <a:ln w="38100"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ítulo 1">
            <a:extLst>
              <a:ext uri="{FF2B5EF4-FFF2-40B4-BE49-F238E27FC236}">
                <a16:creationId xmlns:a16="http://schemas.microsoft.com/office/drawing/2014/main" id="{9B6929FD-3A47-470D-A8FD-30ED126D5884}"/>
              </a:ext>
            </a:extLst>
          </p:cNvPr>
          <p:cNvSpPr txBox="1">
            <a:spLocks/>
          </p:cNvSpPr>
          <p:nvPr/>
        </p:nvSpPr>
        <p:spPr>
          <a:xfrm>
            <a:off x="133350" y="149657"/>
            <a:ext cx="11925299" cy="4549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nada MN"/>
                <a:cs typeface="Kannada MN"/>
              </a:rPr>
              <a:t>DET Lautaro Internacional                                                                </a:t>
            </a:r>
            <a:r>
              <a:rPr lang="es-MX" sz="240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nada MN"/>
                <a:cs typeface="Kannada MN"/>
              </a:rPr>
              <a:t>www.detlautaro.com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4A62D06-A9AC-4AF8-8171-2CEB9FF4A6C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4278" y="2769929"/>
            <a:ext cx="3320220" cy="2299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04A918A-CA07-48D4-86DA-B368F5C42512}"/>
              </a:ext>
            </a:extLst>
          </p:cNvPr>
          <p:cNvSpPr txBox="1">
            <a:spLocks/>
          </p:cNvSpPr>
          <p:nvPr/>
        </p:nvSpPr>
        <p:spPr>
          <a:xfrm>
            <a:off x="3724886" y="3196141"/>
            <a:ext cx="7223806" cy="12270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_tradnl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FLASHOVER</a:t>
            </a:r>
            <a:endParaRPr lang="es-MX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8382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 Título">
            <a:extLst>
              <a:ext uri="{FF2B5EF4-FFF2-40B4-BE49-F238E27FC236}">
                <a16:creationId xmlns:a16="http://schemas.microsoft.com/office/drawing/2014/main" id="{8EADA91A-0B0F-4FE5-9F01-D64C5D1F1B3B}"/>
              </a:ext>
            </a:extLst>
          </p:cNvPr>
          <p:cNvSpPr txBox="1">
            <a:spLocks/>
          </p:cNvSpPr>
          <p:nvPr/>
        </p:nvSpPr>
        <p:spPr bwMode="auto">
          <a:xfrm>
            <a:off x="6096000" y="5830554"/>
            <a:ext cx="4323426" cy="4001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400" b="1">
                <a:solidFill>
                  <a:srgbClr val="C00000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s-EC" sz="2000" i="1" spc="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permanente  ignorante:.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6517AC9-EEF2-482F-BA0D-6FEA9BB502C4}"/>
              </a:ext>
            </a:extLst>
          </p:cNvPr>
          <p:cNvSpPr/>
          <p:nvPr/>
        </p:nvSpPr>
        <p:spPr>
          <a:xfrm>
            <a:off x="1772863" y="3716672"/>
            <a:ext cx="4581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sz="3200" b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www.pirolisis.com</a:t>
            </a:r>
            <a:endParaRPr lang="es-CL" sz="3200" b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9792044-32BE-4DF4-943A-167CE29E8A3E}"/>
              </a:ext>
            </a:extLst>
          </p:cNvPr>
          <p:cNvSpPr/>
          <p:nvPr/>
        </p:nvSpPr>
        <p:spPr>
          <a:xfrm>
            <a:off x="808612" y="3034475"/>
            <a:ext cx="7059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Mgs. Heriberto Luis Moreira Cornejo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78D5EC1-9F53-4F90-BB1D-86AB98D9B8D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73232" y="1472524"/>
            <a:ext cx="1792305" cy="1170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016E8F1-67DE-41FF-810B-07BA4995C75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68486" y="1409818"/>
            <a:ext cx="1436572" cy="1296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 descr="Una persona sentado en una banca de madera&#10;&#10;Descripción generada automáticamente con confianza baja">
            <a:extLst>
              <a:ext uri="{FF2B5EF4-FFF2-40B4-BE49-F238E27FC236}">
                <a16:creationId xmlns:a16="http://schemas.microsoft.com/office/drawing/2014/main" id="{FBBE9970-D443-47A6-A0FB-0D45FA6B45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8" b="97649" l="9875" r="97179">
                        <a14:foregroundMark x1="71944" y1="7837" x2="86834" y2="34169"/>
                        <a14:foregroundMark x1="91223" y1="44984" x2="90909" y2="63323"/>
                        <a14:foregroundMark x1="90909" y1="63323" x2="58934" y2="69436"/>
                        <a14:foregroundMark x1="58934" y1="69436" x2="57837" y2="50784"/>
                        <a14:foregroundMark x1="46708" y1="56426" x2="52351" y2="57680"/>
                        <a14:foregroundMark x1="46635" y1="59057" x2="47844" y2="59732"/>
                        <a14:foregroundMark x1="43887" y1="57524" x2="46182" y2="58804"/>
                        <a14:foregroundMark x1="43730" y1="54702" x2="43730" y2="54702"/>
                        <a14:foregroundMark x1="42947" y1="56270" x2="42947" y2="56270"/>
                        <a14:foregroundMark x1="79937" y1="9875" x2="80408" y2="7524"/>
                        <a14:foregroundMark x1="79310" y1="5486" x2="80564" y2="2038"/>
                        <a14:foregroundMark x1="69592" y1="64734" x2="66144" y2="63480"/>
                        <a14:foregroundMark x1="84326" y1="36834" x2="89498" y2="41066"/>
                        <a14:foregroundMark x1="91066" y1="32915" x2="91066" y2="41693"/>
                        <a14:foregroundMark x1="92633" y1="35580" x2="94984" y2="63950"/>
                        <a14:foregroundMark x1="92006" y1="69122" x2="91850" y2="78840"/>
                        <a14:foregroundMark x1="92790" y1="93730" x2="95925" y2="70219"/>
                        <a14:foregroundMark x1="75705" y1="86050" x2="70219" y2="74295"/>
                        <a14:foregroundMark x1="70219" y1="74295" x2="52978" y2="69436"/>
                        <a14:foregroundMark x1="72571" y1="85266" x2="71787" y2="87147"/>
                        <a14:foregroundMark x1="69749" y1="89342" x2="68339" y2="90596"/>
                        <a14:foregroundMark x1="73354" y1="89498" x2="70533" y2="90752"/>
                        <a14:foregroundMark x1="89342" y1="93260" x2="94828" y2="88715"/>
                        <a14:foregroundMark x1="96899" y1="92408" x2="92633" y2="95455"/>
                        <a14:foregroundMark x1="64734" y1="36207" x2="77116" y2="40125"/>
                        <a14:foregroundMark x1="77116" y1="40125" x2="82132" y2="36050"/>
                        <a14:foregroundMark x1="65517" y1="28056" x2="65361" y2="27743"/>
                        <a14:foregroundMark x1="64734" y1="27743" x2="64734" y2="27743"/>
                        <a14:foregroundMark x1="65204" y1="26646" x2="65204" y2="26646"/>
                        <a14:foregroundMark x1="62853" y1="25549" x2="62853" y2="25549"/>
                        <a14:foregroundMark x1="68339" y1="23511" x2="68339" y2="23511"/>
                        <a14:foregroundMark x1="65047" y1="74765" x2="68339" y2="75549"/>
                        <a14:foregroundMark x1="61442" y1="74922" x2="63793" y2="76332"/>
                        <a14:foregroundMark x1="60502" y1="75705" x2="60345" y2="76489"/>
                        <a14:foregroundMark x1="60345" y1="75705" x2="58307" y2="76332"/>
                        <a14:foregroundMark x1="54389" y1="75078" x2="58150" y2="76332"/>
                        <a14:foregroundMark x1="86207" y1="73824" x2="86207" y2="74608"/>
                        <a14:foregroundMark x1="89028" y1="88401" x2="89812" y2="94671"/>
                        <a14:foregroundMark x1="89812" y1="94671" x2="89969" y2="94828"/>
                        <a14:foregroundMark x1="90596" y1="96708" x2="96395" y2="97649"/>
                        <a14:foregroundMark x1="48903" y1="50627" x2="49216" y2="54545"/>
                        <a14:foregroundMark x1="84483" y1="12853" x2="84483" y2="12853"/>
                        <a14:backgroundMark x1="25078" y1="63950" x2="35266" y2="22571"/>
                        <a14:backgroundMark x1="35266" y1="22571" x2="35423" y2="22414"/>
                        <a14:backgroundMark x1="37461" y1="42476" x2="59875" y2="940"/>
                        <a14:backgroundMark x1="97806" y1="35266" x2="99687" y2="48276"/>
                        <a14:backgroundMark x1="65361" y1="50627" x2="65361" y2="50627"/>
                        <a14:backgroundMark x1="59091" y1="81505" x2="63323" y2="90282"/>
                        <a14:backgroundMark x1="66144" y1="21944" x2="66144" y2="21944"/>
                        <a14:backgroundMark x1="60972" y1="82602" x2="65204" y2="88715"/>
                        <a14:backgroundMark x1="83699" y1="91066" x2="86050" y2="86364"/>
                        <a14:backgroundMark x1="85266" y1="83542" x2="81661" y2="89812"/>
                        <a14:backgroundMark x1="99060" y1="84953" x2="99843" y2="87618"/>
                        <a14:backgroundMark x1="99687" y1="82445" x2="99687" y2="82445"/>
                        <a14:backgroundMark x1="99373" y1="85110" x2="99687" y2="97022"/>
                        <a14:backgroundMark x1="99687" y1="97022" x2="99530" y2="97179"/>
                        <a14:backgroundMark x1="60972" y1="77900" x2="65987" y2="81661"/>
                        <a14:backgroundMark x1="65987" y1="81661" x2="64577" y2="86364"/>
                        <a14:backgroundMark x1="68182" y1="82288" x2="62069" y2="83072"/>
                        <a14:backgroundMark x1="47492" y1="61285" x2="43730" y2="60031"/>
                        <a14:backgroundMark x1="47492" y1="59875" x2="48433" y2="62069"/>
                        <a14:backgroundMark x1="48433" y1="61285" x2="49060" y2="61285"/>
                        <a14:backgroundMark x1="64420" y1="88088" x2="66144" y2="90282"/>
                        <a14:backgroundMark x1="83699" y1="84013" x2="82602" y2="86991"/>
                        <a14:backgroundMark x1="82445" y1="84013" x2="80251" y2="89342"/>
                        <a14:backgroundMark x1="80251" y1="89342" x2="80094" y2="89498"/>
                        <a14:backgroundMark x1="78683" y1="89185" x2="78683" y2="89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33"/>
          <a:stretch/>
        </p:blipFill>
        <p:spPr>
          <a:xfrm>
            <a:off x="7868574" y="-11481"/>
            <a:ext cx="4323426" cy="724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8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rebeccameyer1.files.wordpress.com/2015/02/fire.jpg">
            <a:extLst>
              <a:ext uri="{FF2B5EF4-FFF2-40B4-BE49-F238E27FC236}">
                <a16:creationId xmlns:a16="http://schemas.microsoft.com/office/drawing/2014/main" id="{F9007966-CC1E-45F1-A1F0-9C4F7141D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8190" y="1207656"/>
            <a:ext cx="3916982" cy="2937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1 Título">
            <a:extLst>
              <a:ext uri="{FF2B5EF4-FFF2-40B4-BE49-F238E27FC236}">
                <a16:creationId xmlns:a16="http://schemas.microsoft.com/office/drawing/2014/main" id="{015305E1-3697-4E86-8B6C-C3C2129CB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379" y="895350"/>
            <a:ext cx="6173808" cy="9753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07000"/>
              </a:lnSpc>
            </a:pPr>
            <a:r>
              <a:rPr lang="es-EC" altLang="es-EC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3.3.93 Flashover. 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88D2EF90-4E86-418E-BCA9-2E41751CC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676525"/>
            <a:ext cx="6019800" cy="3170601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s-C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fase de transición en el desarrollo de un incendio en un compartimiento en la que las superficies expuestas a la radiación térmica alcanzan la temperatura de ignición más o menos simultáneamente y el fuego se propaga rápidamente por todo el espacio, lo que resulta en una participación total de la habitación o una participación total del compartimiento o espacio cerrado</a:t>
            </a:r>
            <a:endParaRPr lang="es-EC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582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Título">
            <a:extLst>
              <a:ext uri="{FF2B5EF4-FFF2-40B4-BE49-F238E27FC236}">
                <a16:creationId xmlns:a16="http://schemas.microsoft.com/office/drawing/2014/main" id="{C653CEF9-CF6A-493A-B5D8-FF69F3C9E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790" y="312252"/>
            <a:ext cx="6173808" cy="63637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07000"/>
              </a:lnSpc>
            </a:pPr>
            <a:r>
              <a:rPr lang="es-EC" altLang="es-EC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NEUTRO</a:t>
            </a:r>
          </a:p>
        </p:txBody>
      </p:sp>
      <p:pic>
        <p:nvPicPr>
          <p:cNvPr id="2050" name="Picture 2" descr="lowering_np">
            <a:extLst>
              <a:ext uri="{FF2B5EF4-FFF2-40B4-BE49-F238E27FC236}">
                <a16:creationId xmlns:a16="http://schemas.microsoft.com/office/drawing/2014/main" id="{FBDF216A-6A79-4025-B294-D994B6090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5998" y="1290163"/>
            <a:ext cx="7213155" cy="482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09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ángulo 6">
            <a:extLst>
              <a:ext uri="{FF2B5EF4-FFF2-40B4-BE49-F238E27FC236}">
                <a16:creationId xmlns:a16="http://schemas.microsoft.com/office/drawing/2014/main" id="{6CF8B048-728E-4D50-95F9-06EF045E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498" y="2767280"/>
            <a:ext cx="6947646" cy="13234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lvl="1"/>
            <a:endParaRPr lang="es-EC" altLang="es-EC" dirty="0"/>
          </a:p>
        </p:txBody>
      </p:sp>
      <p:sp>
        <p:nvSpPr>
          <p:cNvPr id="7" name="1 Rectángulo redondeado">
            <a:extLst>
              <a:ext uri="{FF2B5EF4-FFF2-40B4-BE49-F238E27FC236}">
                <a16:creationId xmlns:a16="http://schemas.microsoft.com/office/drawing/2014/main" id="{EA887E2F-D68D-44AD-953E-7228582BE5D8}"/>
              </a:ext>
            </a:extLst>
          </p:cNvPr>
          <p:cNvSpPr/>
          <p:nvPr/>
        </p:nvSpPr>
        <p:spPr>
          <a:xfrm>
            <a:off x="985401" y="959739"/>
            <a:ext cx="10221198" cy="3964686"/>
          </a:xfrm>
          <a:prstGeom prst="roundRect">
            <a:avLst>
              <a:gd name="adj" fmla="val 50000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07000"/>
              </a:lnSpc>
              <a:spcBef>
                <a:spcPct val="0"/>
              </a:spcBef>
            </a:pPr>
            <a:r>
              <a:rPr lang="es-MX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CONDICIONES NECESARIAS PARA QUE SE PRODUZCA UN FLASHOVER</a:t>
            </a:r>
          </a:p>
        </p:txBody>
      </p:sp>
    </p:spTree>
    <p:extLst>
      <p:ext uri="{BB962C8B-B14F-4D97-AF65-F5344CB8AC3E}">
        <p14:creationId xmlns:p14="http://schemas.microsoft.com/office/powerpoint/2010/main" val="3020808150"/>
      </p:ext>
    </p:extLst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Imagen 2">
            <a:extLst>
              <a:ext uri="{FF2B5EF4-FFF2-40B4-BE49-F238E27FC236}">
                <a16:creationId xmlns:a16="http://schemas.microsoft.com/office/drawing/2014/main" id="{98B5771F-F5EF-4D52-AFF2-F24DF1DF6A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095" y="1828800"/>
            <a:ext cx="10527822" cy="45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ángulo 6">
            <a:extLst>
              <a:ext uri="{FF2B5EF4-FFF2-40B4-BE49-F238E27FC236}">
                <a16:creationId xmlns:a16="http://schemas.microsoft.com/office/drawing/2014/main" id="{6CF8B048-728E-4D50-95F9-06EF045E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206" y="1064696"/>
            <a:ext cx="6019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C" altLang="es-EC" sz="1600" b="1" i="1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FIGURA 5.10.2.1 Desarrollo Inicial del Incendio en un Recinto.</a:t>
            </a:r>
          </a:p>
        </p:txBody>
      </p:sp>
      <p:sp>
        <p:nvSpPr>
          <p:cNvPr id="7" name="1 Rectángulo redondeado">
            <a:extLst>
              <a:ext uri="{FF2B5EF4-FFF2-40B4-BE49-F238E27FC236}">
                <a16:creationId xmlns:a16="http://schemas.microsoft.com/office/drawing/2014/main" id="{EA887E2F-D68D-44AD-953E-7228582BE5D8}"/>
              </a:ext>
            </a:extLst>
          </p:cNvPr>
          <p:cNvSpPr/>
          <p:nvPr/>
        </p:nvSpPr>
        <p:spPr>
          <a:xfrm>
            <a:off x="1454769" y="312039"/>
            <a:ext cx="8833104" cy="689082"/>
          </a:xfrm>
          <a:prstGeom prst="roundRect">
            <a:avLst>
              <a:gd name="adj" fmla="val 50000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07000"/>
              </a:lnSpc>
              <a:spcBef>
                <a:spcPct val="0"/>
              </a:spcBef>
            </a:pPr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COMBUSTIÓN SÚBITA GENERALIZADA O </a:t>
            </a:r>
            <a:r>
              <a:rPr lang="es-EC" altLang="es-EC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FLASHOVER</a:t>
            </a:r>
            <a:endParaRPr lang="es-E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13206211"/>
      </p:ext>
    </p:extLst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>
            <a:extLst>
              <a:ext uri="{FF2B5EF4-FFF2-40B4-BE49-F238E27FC236}">
                <a16:creationId xmlns:a16="http://schemas.microsoft.com/office/drawing/2014/main" id="{B22B8A9C-4E32-4E5F-981F-E745362ACC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901" y="1811800"/>
            <a:ext cx="9889799" cy="453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F4A8A82-73FD-4932-94C8-55D1AFF67087}"/>
              </a:ext>
            </a:extLst>
          </p:cNvPr>
          <p:cNvSpPr/>
          <p:nvPr/>
        </p:nvSpPr>
        <p:spPr>
          <a:xfrm>
            <a:off x="371945" y="1163310"/>
            <a:ext cx="69718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i="1" dirty="0">
                <a:solidFill>
                  <a:srgbClr val="C00000"/>
                </a:solidFill>
                <a:latin typeface="+mj-lt"/>
                <a:ea typeface="Verdana" panose="020B0604030504040204" pitchFamily="34" charset="0"/>
              </a:rPr>
              <a:t>FIGURA 5.10.2.3 Desarrollo de la Capa Superior en el Incendio en un Recinto.</a:t>
            </a:r>
          </a:p>
        </p:txBody>
      </p:sp>
      <p:sp>
        <p:nvSpPr>
          <p:cNvPr id="7" name="1 Rectángulo redondeado">
            <a:extLst>
              <a:ext uri="{FF2B5EF4-FFF2-40B4-BE49-F238E27FC236}">
                <a16:creationId xmlns:a16="http://schemas.microsoft.com/office/drawing/2014/main" id="{5AA5FAF3-4CDF-40AC-B919-1F54C15D065C}"/>
              </a:ext>
            </a:extLst>
          </p:cNvPr>
          <p:cNvSpPr/>
          <p:nvPr/>
        </p:nvSpPr>
        <p:spPr>
          <a:xfrm>
            <a:off x="1454769" y="312039"/>
            <a:ext cx="8833104" cy="689082"/>
          </a:xfrm>
          <a:prstGeom prst="roundRect">
            <a:avLst>
              <a:gd name="adj" fmla="val 50000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07000"/>
              </a:lnSpc>
              <a:spcBef>
                <a:spcPct val="0"/>
              </a:spcBef>
            </a:pPr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COMBUSTIÓN SÚBITA GENERALIZADA O </a:t>
            </a:r>
            <a:r>
              <a:rPr lang="es-EC" altLang="es-EC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FLASHOVER</a:t>
            </a:r>
            <a:endParaRPr lang="es-E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5944635"/>
      </p:ext>
    </p:extLst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Imagen 4">
            <a:extLst>
              <a:ext uri="{FF2B5EF4-FFF2-40B4-BE49-F238E27FC236}">
                <a16:creationId xmlns:a16="http://schemas.microsoft.com/office/drawing/2014/main" id="{90C1401C-7E7F-4254-A688-DC585A7D6A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660" y="1847851"/>
            <a:ext cx="10105527" cy="447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BF6ADE1-1CB5-4E7A-8EF7-875B5573A8E7}"/>
              </a:ext>
            </a:extLst>
          </p:cNvPr>
          <p:cNvSpPr/>
          <p:nvPr/>
        </p:nvSpPr>
        <p:spPr>
          <a:xfrm>
            <a:off x="286132" y="1144258"/>
            <a:ext cx="109282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i="1" dirty="0">
                <a:solidFill>
                  <a:srgbClr val="C00000"/>
                </a:solidFill>
                <a:latin typeface="+mj-lt"/>
                <a:ea typeface="Verdana" panose="020B0604030504040204" pitchFamily="34" charset="0"/>
              </a:rPr>
              <a:t>FIGURE 5.10.2.4 Condiciones Previas a la Combustión Súbita Generalizada en un Recinto (Flashover).</a:t>
            </a:r>
          </a:p>
        </p:txBody>
      </p:sp>
      <p:sp>
        <p:nvSpPr>
          <p:cNvPr id="9" name="1 Rectángulo redondeado">
            <a:extLst>
              <a:ext uri="{FF2B5EF4-FFF2-40B4-BE49-F238E27FC236}">
                <a16:creationId xmlns:a16="http://schemas.microsoft.com/office/drawing/2014/main" id="{3FEE4392-581F-40F9-B41E-B43315B30705}"/>
              </a:ext>
            </a:extLst>
          </p:cNvPr>
          <p:cNvSpPr/>
          <p:nvPr/>
        </p:nvSpPr>
        <p:spPr>
          <a:xfrm>
            <a:off x="1454769" y="312039"/>
            <a:ext cx="8833104" cy="689082"/>
          </a:xfrm>
          <a:prstGeom prst="roundRect">
            <a:avLst>
              <a:gd name="adj" fmla="val 50000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07000"/>
              </a:lnSpc>
              <a:spcBef>
                <a:spcPct val="0"/>
              </a:spcBef>
            </a:pPr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COMBUSTIÓN SÚBITA GENERALIZADA O </a:t>
            </a:r>
            <a:r>
              <a:rPr lang="es-EC" altLang="es-EC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FLASHOVER</a:t>
            </a:r>
            <a:endParaRPr lang="es-E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0058665"/>
      </p:ext>
    </p:extLst>
  </p:cSld>
  <p:clrMapOvr>
    <a:masterClrMapping/>
  </p:clrMapOvr>
  <p:transition>
    <p:circl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344</Words>
  <Application>Microsoft Office PowerPoint</Application>
  <PresentationFormat>Panorámica</PresentationFormat>
  <Paragraphs>37</Paragraphs>
  <Slides>18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Arial</vt:lpstr>
      <vt:lpstr>Arial Black</vt:lpstr>
      <vt:lpstr>Calibri</vt:lpstr>
      <vt:lpstr>Calibri Light</vt:lpstr>
      <vt:lpstr>Kannada MN</vt:lpstr>
      <vt:lpstr>Tema de Office</vt:lpstr>
      <vt:lpstr>Presentación de PowerPoint</vt:lpstr>
      <vt:lpstr>Presentación de PowerPoint</vt:lpstr>
      <vt:lpstr>Presentación de PowerPoint</vt:lpstr>
      <vt:lpstr>3.3.93 Flashover. </vt:lpstr>
      <vt:lpstr>PLANO NEUTRO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EXPLOSIONES (o combustiones rápidas)  </vt:lpstr>
      <vt:lpstr>Presentación de PowerPoint</vt:lpstr>
      <vt:lpstr>Síguenos…!!!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Heriberto Moreira Cornejo</dc:creator>
  <cp:lastModifiedBy>Heriberto Moreira Cornejo</cp:lastModifiedBy>
  <cp:revision>75</cp:revision>
  <dcterms:created xsi:type="dcterms:W3CDTF">2021-01-18T09:02:34Z</dcterms:created>
  <dcterms:modified xsi:type="dcterms:W3CDTF">2021-05-21T21:33:16Z</dcterms:modified>
</cp:coreProperties>
</file>